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8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AD6EE87-EBD5-4F12-A48A-63ACA297AC8F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46992710"/>
      </p:ext>
    </p:extLst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3246019"/>
      </p:ext>
    </p:extLst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44343394"/>
      </p:ext>
    </p:extLst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89330048"/>
      </p:ext>
    </p:extLst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8071299"/>
      </p:ext>
    </p:extLst>
  </p:cSld>
  <p:clrMapOvr>
    <a:masterClrMapping/>
  </p:clrMapOvr>
  <p:transition spd="med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69344206"/>
      </p:ext>
    </p:extLst>
  </p:cSld>
  <p:clrMapOvr>
    <a:masterClrMapping/>
  </p:clrMapOvr>
  <p:transition spd="med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56237751"/>
      </p:ext>
    </p:extLst>
  </p:cSld>
  <p:clrMapOvr>
    <a:masterClrMapping/>
  </p:clrMapOvr>
  <p:transition spd="med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02474066"/>
      </p:ext>
    </p:extLst>
  </p:cSld>
  <p:clrMapOvr>
    <a:masterClrMapping/>
  </p:clrMapOvr>
  <p:transition spd="med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17697891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6599021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12777129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9631742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73706263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83208238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924618"/>
      </p:ext>
    </p:extLst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3705592"/>
      </p:ext>
    </p:extLst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2358053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298CD5-6C1E-4009-B41F-6DF62E31D3BE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078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ransition spd="med">
    <p:zoom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92397" y="1974162"/>
            <a:ext cx="6815669" cy="151553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7200" dirty="0" smtClean="0"/>
              <a:t>Miłosierdzie </a:t>
            </a:r>
            <a:br>
              <a:rPr lang="pl-PL" sz="7200" dirty="0" smtClean="0"/>
            </a:br>
            <a:r>
              <a:rPr lang="pl-PL" sz="7200" dirty="0" smtClean="0"/>
              <a:t>Faustyny Kowalskiej</a:t>
            </a:r>
            <a:endParaRPr lang="pl-PL" sz="7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692397" y="3812143"/>
            <a:ext cx="6815669" cy="1320802"/>
          </a:xfrm>
        </p:spPr>
        <p:txBody>
          <a:bodyPr>
            <a:normAutofit fontScale="32500" lnSpcReduction="20000"/>
          </a:bodyPr>
          <a:lstStyle/>
          <a:p>
            <a:r>
              <a:rPr lang="pl-PL" sz="8000" b="1" i="1" dirty="0" smtClean="0"/>
              <a:t>Miłosierdzie</a:t>
            </a:r>
            <a:r>
              <a:rPr lang="pl-PL" sz="7200" b="1" i="1" dirty="0" smtClean="0"/>
              <a:t>-</a:t>
            </a:r>
            <a:r>
              <a:rPr lang="pl-PL" sz="7200" i="1" dirty="0"/>
              <a:t> </a:t>
            </a:r>
            <a:r>
              <a:rPr lang="pl-PL" sz="6600" dirty="0"/>
              <a:t> aktywna forma </a:t>
            </a:r>
            <a:r>
              <a:rPr lang="pl-PL" sz="6600" dirty="0" smtClean="0"/>
              <a:t>współczucia, </a:t>
            </a:r>
            <a:r>
              <a:rPr lang="pl-PL" sz="6600" dirty="0"/>
              <a:t>wyrażająca się w konkretnym działaniu, polegającym na bezinteresownej pomocy. Samo współczucie nie przekładające się na działanie miłosierdziem jeszcze nie jest. Termin ten wywodzi się z Biblii.</a:t>
            </a:r>
            <a:endParaRPr lang="pl-PL" sz="6400" dirty="0"/>
          </a:p>
        </p:txBody>
      </p:sp>
    </p:spTree>
    <p:extLst>
      <p:ext uri="{BB962C8B-B14F-4D97-AF65-F5344CB8AC3E}">
        <p14:creationId xmlns:p14="http://schemas.microsoft.com/office/powerpoint/2010/main" xmlns="" val="657154037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1295399" y="1041400"/>
            <a:ext cx="6241816" cy="1371600"/>
          </a:xfrm>
        </p:spPr>
        <p:txBody>
          <a:bodyPr>
            <a:normAutofit/>
          </a:bodyPr>
          <a:lstStyle/>
          <a:p>
            <a:r>
              <a:rPr lang="pl-PL" sz="3600" b="1" i="1" dirty="0"/>
              <a:t>Faustyna </a:t>
            </a:r>
            <a:r>
              <a:rPr lang="pl-PL" sz="3600" b="1" i="1" dirty="0" smtClean="0"/>
              <a:t>Kowalska- </a:t>
            </a:r>
            <a:r>
              <a:rPr lang="pl-PL" sz="3600" i="1" dirty="0" smtClean="0"/>
              <a:t>dziewica</a:t>
            </a:r>
            <a:r>
              <a:rPr lang="pl-PL" sz="3600" i="1" dirty="0"/>
              <a:t/>
            </a:r>
            <a:br>
              <a:rPr lang="pl-PL" sz="3600" i="1" dirty="0"/>
            </a:br>
            <a:r>
              <a:rPr lang="pl-PL" sz="3600" i="1" dirty="0"/>
              <a:t>apostołka Bożego </a:t>
            </a:r>
            <a:r>
              <a:rPr lang="pl-PL" sz="3600" i="1" dirty="0" smtClean="0"/>
              <a:t>Miłosierdzia</a:t>
            </a:r>
            <a:endParaRPr lang="pl-PL" sz="3600" i="1" dirty="0"/>
          </a:p>
        </p:txBody>
      </p:sp>
      <p:pic>
        <p:nvPicPr>
          <p:cNvPr id="13" name="Symbol zastępczy zawartości 12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799" r="5799"/>
          <a:stretch>
            <a:fillRect/>
          </a:stretch>
        </p:blipFill>
        <p:spPr>
          <a:xfrm>
            <a:off x="8125828" y="1056898"/>
            <a:ext cx="3063347" cy="4775200"/>
          </a:xfrm>
          <a:prstGeom prst="rect">
            <a:avLst/>
          </a:prstGeom>
        </p:spPr>
      </p:pic>
      <p:sp>
        <p:nvSpPr>
          <p:cNvPr id="14" name="Symbol zastępczy tekstu 13"/>
          <p:cNvSpPr>
            <a:spLocks noGrp="1"/>
          </p:cNvSpPr>
          <p:nvPr>
            <p:ph type="body" sz="half" idx="2"/>
          </p:nvPr>
        </p:nvSpPr>
        <p:spPr>
          <a:xfrm>
            <a:off x="492071" y="2673499"/>
            <a:ext cx="7817476" cy="2588654"/>
          </a:xfrm>
        </p:spPr>
        <p:txBody>
          <a:bodyPr>
            <a:noAutofit/>
          </a:bodyPr>
          <a:lstStyle/>
          <a:p>
            <a:r>
              <a:rPr lang="pl-PL" sz="2400" dirty="0"/>
              <a:t> </a:t>
            </a:r>
            <a:r>
              <a:rPr lang="pl-PL" sz="2400" dirty="0" smtClean="0"/>
              <a:t>Zakonnica</a:t>
            </a:r>
            <a:r>
              <a:rPr lang="pl-PL" sz="2400" dirty="0"/>
              <a:t> ze </a:t>
            </a:r>
            <a:r>
              <a:rPr lang="pl-PL" sz="2400" dirty="0" smtClean="0"/>
              <a:t>Zgromadzenia </a:t>
            </a:r>
            <a:r>
              <a:rPr lang="pl-PL" sz="2400" dirty="0"/>
              <a:t>Sióstr Matki </a:t>
            </a:r>
            <a:r>
              <a:rPr lang="pl-PL" sz="2400" dirty="0" smtClean="0"/>
              <a:t>Bożego Miłosierdzia. </a:t>
            </a:r>
            <a:r>
              <a:rPr lang="pl-PL" sz="2400" dirty="0"/>
              <a:t>Znana przede wszystkim jako głosicielka </a:t>
            </a:r>
            <a:r>
              <a:rPr lang="pl-PL" sz="2400" dirty="0" smtClean="0"/>
              <a:t>kultu</a:t>
            </a:r>
            <a:r>
              <a:rPr lang="pl-PL" sz="2400" dirty="0"/>
              <a:t> </a:t>
            </a:r>
            <a:r>
              <a:rPr lang="pl-PL" sz="2400" dirty="0" smtClean="0"/>
              <a:t>             Miłosierdzia </a:t>
            </a:r>
            <a:r>
              <a:rPr lang="pl-PL" sz="2400" dirty="0"/>
              <a:t>Bożego i autorka </a:t>
            </a:r>
            <a:r>
              <a:rPr lang="pl-PL" sz="2400" i="1" dirty="0"/>
              <a:t>Dzienniczka</a:t>
            </a:r>
            <a:r>
              <a:rPr lang="pl-PL" sz="2400" dirty="0"/>
              <a:t>,  </a:t>
            </a:r>
            <a:r>
              <a:rPr lang="pl-PL" sz="2400" dirty="0" smtClean="0"/>
              <a:t>                                     w </a:t>
            </a:r>
            <a:r>
              <a:rPr lang="pl-PL" sz="2400" dirty="0"/>
              <a:t>którym opisała </a:t>
            </a:r>
            <a:r>
              <a:rPr lang="pl-PL" sz="2400" dirty="0" smtClean="0"/>
              <a:t>swoje </a:t>
            </a:r>
            <a:r>
              <a:rPr lang="pl-PL" sz="2400" dirty="0"/>
              <a:t>duchowe i mistyczne doświadczenia</a:t>
            </a:r>
            <a:r>
              <a:rPr lang="pl-PL" sz="2400" dirty="0" smtClean="0"/>
              <a:t>.</a:t>
            </a:r>
            <a:r>
              <a:rPr lang="pl-PL" sz="2400" dirty="0"/>
              <a:t>  </a:t>
            </a:r>
            <a:r>
              <a:rPr lang="pl-PL" sz="2400" dirty="0" smtClean="0"/>
              <a:t>                     Urodzona</a:t>
            </a:r>
            <a:r>
              <a:rPr lang="pl-PL" sz="2400" dirty="0"/>
              <a:t> 25 sierpnia 1905 w Głogowcu</a:t>
            </a:r>
            <a:r>
              <a:rPr lang="pl-PL" sz="2400" dirty="0" smtClean="0"/>
              <a:t>,                              </a:t>
            </a:r>
            <a:r>
              <a:rPr lang="pl-PL" sz="2400" dirty="0"/>
              <a:t>zm. 5 października 1938 w </a:t>
            </a:r>
            <a:r>
              <a:rPr lang="pl-PL" sz="2400" dirty="0" smtClean="0"/>
              <a:t>Krakowie.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xmlns="" val="3983069608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nalezione obrazy dla zapytania dzienniczek faustyna kowals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810" y="494460"/>
            <a:ext cx="11230378" cy="59205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ytuł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 smtClean="0"/>
              <a:t>„Dzienniczek”</a:t>
            </a:r>
            <a:endParaRPr lang="pl-PL" sz="5400" b="1" dirty="0"/>
          </a:p>
        </p:txBody>
      </p:sp>
      <p:sp>
        <p:nvSpPr>
          <p:cNvPr id="15" name="Symbol zastępczy zawartości 14"/>
          <p:cNvSpPr>
            <a:spLocks noGrp="1"/>
          </p:cNvSpPr>
          <p:nvPr>
            <p:ph idx="1"/>
          </p:nvPr>
        </p:nvSpPr>
        <p:spPr>
          <a:xfrm>
            <a:off x="643944" y="2395470"/>
            <a:ext cx="10895526" cy="348039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200" dirty="0" smtClean="0">
                <a:solidFill>
                  <a:schemeClr val="bg1"/>
                </a:solidFill>
              </a:rPr>
              <a:t>Dzienniczek był pisany na polecenie Jezusa.                            Opisuje on codzienne życie autorki oraz wizje Chrystusa,            które otrzymywała, widzenia piekła czyśćca i nieba.                         Zbawiciel uznaje </a:t>
            </a:r>
            <a:r>
              <a:rPr lang="pl-PL" sz="3200" dirty="0">
                <a:solidFill>
                  <a:schemeClr val="bg1"/>
                </a:solidFill>
              </a:rPr>
              <a:t>M</a:t>
            </a:r>
            <a:r>
              <a:rPr lang="pl-PL" sz="3200" dirty="0" smtClean="0">
                <a:solidFill>
                  <a:schemeClr val="bg1"/>
                </a:solidFill>
              </a:rPr>
              <a:t>iłosierdzie Boże jako jedyny ratunek dla świata. Z zapisków wynika, że głoszenie kultu Miłosierdzia stało się            z czasem dla Faustyny główną treścią jej życia.</a:t>
            </a:r>
            <a:endParaRPr lang="pl-P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5309470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7909" y="548783"/>
            <a:ext cx="6241816" cy="1371600"/>
          </a:xfrm>
        </p:spPr>
        <p:txBody>
          <a:bodyPr>
            <a:normAutofit fontScale="90000"/>
          </a:bodyPr>
          <a:lstStyle/>
          <a:p>
            <a:r>
              <a:rPr lang="pl-PL" sz="4400" b="1" dirty="0" smtClean="0"/>
              <a:t>Listy Faustyny Kowalskiej </a:t>
            </a:r>
            <a:endParaRPr lang="pl-PL" sz="4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2"/>
          </p:nvPr>
        </p:nvSpPr>
        <p:spPr>
          <a:xfrm>
            <a:off x="837127" y="2421228"/>
            <a:ext cx="7083380" cy="317815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dirty="0" smtClean="0"/>
              <a:t> </a:t>
            </a:r>
            <a:r>
              <a:rPr lang="pl-PL" sz="2800" dirty="0" smtClean="0"/>
              <a:t>Oprócz </a:t>
            </a:r>
            <a:r>
              <a:rPr lang="pl-PL" sz="2800" dirty="0"/>
              <a:t>„Dzienniczka” Faustyna zostawiła również listy i kartki </a:t>
            </a:r>
            <a:r>
              <a:rPr lang="pl-PL" sz="2800" dirty="0" smtClean="0"/>
              <a:t>okolicznościowe.                             Zachowało </a:t>
            </a:r>
            <a:r>
              <a:rPr lang="pl-PL" sz="2800" dirty="0"/>
              <a:t>się 45 listów wysłanych m.in</a:t>
            </a:r>
            <a:r>
              <a:rPr lang="pl-PL" sz="2800" dirty="0" smtClean="0"/>
              <a:t>.                   </a:t>
            </a:r>
            <a:r>
              <a:rPr lang="pl-PL" sz="2800" dirty="0"/>
              <a:t>do spowiedników, przełożonych </a:t>
            </a:r>
            <a:r>
              <a:rPr lang="pl-PL" sz="2800" dirty="0" smtClean="0"/>
              <a:t>generalnych                 </a:t>
            </a:r>
            <a:r>
              <a:rPr lang="pl-PL" sz="2800" dirty="0"/>
              <a:t>i </a:t>
            </a:r>
            <a:r>
              <a:rPr lang="pl-PL" sz="2800" dirty="0" smtClean="0"/>
              <a:t>przyjaciół. W </a:t>
            </a:r>
            <a:r>
              <a:rPr lang="pl-PL" sz="2800" dirty="0"/>
              <a:t>archiwum zgromadzenia znajduje </a:t>
            </a:r>
            <a:r>
              <a:rPr lang="pl-PL" sz="2800" dirty="0" smtClean="0"/>
              <a:t>        się </a:t>
            </a:r>
            <a:r>
              <a:rPr lang="pl-PL" sz="2800" dirty="0"/>
              <a:t>również kilka listów skierowanych do rodziny, obrazki z dedykacjami dla rodziców </a:t>
            </a:r>
            <a:r>
              <a:rPr lang="pl-PL" sz="2800" dirty="0" smtClean="0"/>
              <a:t>oraz kartki           </a:t>
            </a:r>
            <a:r>
              <a:rPr lang="pl-PL" sz="2800" dirty="0"/>
              <a:t>z wierszowanymi życzeniami dla m. Ireny </a:t>
            </a:r>
            <a:r>
              <a:rPr lang="pl-PL" sz="2800" dirty="0" smtClean="0"/>
              <a:t>Krzyżanowskiej i </a:t>
            </a:r>
            <a:r>
              <a:rPr lang="pl-PL" sz="2800" dirty="0"/>
              <a:t>innych </a:t>
            </a:r>
            <a:r>
              <a:rPr lang="pl-PL" sz="2800" dirty="0" smtClean="0"/>
              <a:t>sióstr.</a:t>
            </a:r>
            <a:endParaRPr lang="pl-PL" sz="2800" dirty="0"/>
          </a:p>
        </p:txBody>
      </p:sp>
      <p:pic>
        <p:nvPicPr>
          <p:cNvPr id="7" name="Symbol zastępczy obrazu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048" r="804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9673642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295401" y="125306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pl-PL" sz="3600" b="1" dirty="0"/>
              <a:t>Według prywatnych objawień mistycznych świętej Marii Faustyny Kowalskiej do nowych form kultu Miłosierdzia Bożego należą: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sz="3200" dirty="0" smtClean="0"/>
              <a:t>Obraz </a:t>
            </a:r>
            <a:r>
              <a:rPr lang="pl-PL" sz="3200" dirty="0"/>
              <a:t>Jezu ufam Tobie z charakterystycznymi promieniami: czerwonym i bladym oraz podpisem: </a:t>
            </a:r>
            <a:r>
              <a:rPr lang="pl-PL" sz="3200" i="1" dirty="0">
                <a:solidFill>
                  <a:srgbClr val="C00000"/>
                </a:solidFill>
              </a:rPr>
              <a:t>Jezu, ufam </a:t>
            </a:r>
            <a:r>
              <a:rPr lang="pl-PL" sz="3200" i="1" dirty="0" smtClean="0">
                <a:solidFill>
                  <a:srgbClr val="C00000"/>
                </a:solidFill>
              </a:rPr>
              <a:t>Tobie</a:t>
            </a:r>
            <a:r>
              <a:rPr lang="pl-PL" sz="3200" dirty="0" smtClean="0"/>
              <a:t>,</a:t>
            </a:r>
            <a:endParaRPr lang="pl-PL" sz="3200" dirty="0"/>
          </a:p>
          <a:p>
            <a:r>
              <a:rPr lang="pl-PL" sz="3200" dirty="0"/>
              <a:t>Ś</a:t>
            </a:r>
            <a:r>
              <a:rPr lang="pl-PL" sz="3200" dirty="0" smtClean="0"/>
              <a:t>więto </a:t>
            </a:r>
            <a:r>
              <a:rPr lang="pl-PL" sz="3200" dirty="0"/>
              <a:t>Miłosierdzia </a:t>
            </a:r>
            <a:r>
              <a:rPr lang="pl-PL" sz="3200" dirty="0" smtClean="0"/>
              <a:t>Bożego</a:t>
            </a:r>
            <a:r>
              <a:rPr lang="pl-PL" sz="3200" dirty="0"/>
              <a:t> w pierwszą niedzielę po </a:t>
            </a:r>
            <a:r>
              <a:rPr lang="pl-PL" sz="3200" dirty="0" smtClean="0"/>
              <a:t>Wielkanocy</a:t>
            </a:r>
            <a:r>
              <a:rPr lang="pl-PL" sz="3200" dirty="0"/>
              <a:t>.</a:t>
            </a:r>
            <a:r>
              <a:rPr lang="pl-PL" sz="3200" dirty="0" smtClean="0"/>
              <a:t> </a:t>
            </a:r>
            <a:r>
              <a:rPr lang="pl-PL" sz="3200" dirty="0"/>
              <a:t>Święto ustanowione przez Jana Pawła II 30 kwietnia </a:t>
            </a:r>
            <a:r>
              <a:rPr lang="pl-PL" sz="3200" dirty="0" smtClean="0"/>
              <a:t>2000r.,</a:t>
            </a:r>
            <a:endParaRPr lang="pl-PL" sz="3200" dirty="0"/>
          </a:p>
          <a:p>
            <a:r>
              <a:rPr lang="pl-PL" sz="3200" dirty="0"/>
              <a:t>Koronka do Miłosierdzia Bożego, którą Chrystus daje wiernym, jako źródło Miłosierdzia Bożego dla </a:t>
            </a:r>
            <a:r>
              <a:rPr lang="pl-PL" sz="3200" dirty="0" smtClean="0"/>
              <a:t>świata,</a:t>
            </a:r>
            <a:endParaRPr lang="pl-PL" sz="3200" dirty="0"/>
          </a:p>
          <a:p>
            <a:r>
              <a:rPr lang="pl-PL" sz="3200" dirty="0"/>
              <a:t>Godzina Miłosierdzia, o której Jezus obiecuje udzielać wszelkich łask, o które wierni prosić będą przez Miłosierdzie Boże dla </a:t>
            </a:r>
            <a:r>
              <a:rPr lang="pl-PL" sz="3200" dirty="0" smtClean="0"/>
              <a:t>grzeszników,</a:t>
            </a:r>
            <a:endParaRPr lang="pl-PL" sz="3200" dirty="0"/>
          </a:p>
          <a:p>
            <a:r>
              <a:rPr lang="pl-PL" sz="3200" dirty="0"/>
              <a:t>S</a:t>
            </a:r>
            <a:r>
              <a:rPr lang="pl-PL" sz="3200" dirty="0" smtClean="0"/>
              <a:t>zerzenie </a:t>
            </a:r>
            <a:r>
              <a:rPr lang="pl-PL" sz="3200" dirty="0"/>
              <a:t>kultu Miłosierdzia </a:t>
            </a:r>
            <a:r>
              <a:rPr lang="pl-PL" sz="3200" dirty="0" smtClean="0"/>
              <a:t>Bożego.</a:t>
            </a:r>
            <a:endParaRPr lang="pl-PL" sz="32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179127685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Święta Faustyna głosi: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 smtClean="0"/>
              <a:t>„Niech wszechmoc miłosierdzia Twego, o Panie,</a:t>
            </a:r>
          </a:p>
          <a:p>
            <a:pPr marL="0" indent="0">
              <a:buNone/>
            </a:pPr>
            <a:r>
              <a:rPr lang="pl-PL" dirty="0" smtClean="0"/>
              <a:t>Rozsławiona będzie po świecie całym,</a:t>
            </a:r>
          </a:p>
          <a:p>
            <a:pPr marL="0" indent="0">
              <a:buNone/>
            </a:pPr>
            <a:r>
              <a:rPr lang="pl-PL" dirty="0" smtClean="0"/>
              <a:t>Niechaj cześć Jego nigdy nie ustanie,</a:t>
            </a:r>
          </a:p>
          <a:p>
            <a:pPr marL="0" indent="0">
              <a:buNone/>
            </a:pPr>
            <a:r>
              <a:rPr lang="pl-PL" sz="2500" dirty="0" smtClean="0"/>
              <a:t>Głoś</a:t>
            </a:r>
            <a:r>
              <a:rPr lang="pl-PL" dirty="0" smtClean="0"/>
              <a:t> duszo moja, miłosierdzie Boże z zapałem.”</a:t>
            </a:r>
          </a:p>
          <a:p>
            <a:pPr marL="0" indent="0" algn="r">
              <a:buNone/>
            </a:pPr>
            <a:r>
              <a:rPr lang="pl-PL" dirty="0" smtClean="0"/>
              <a:t>„Uwielbiaj, duszo moja, miłosierdzie Pana,</a:t>
            </a:r>
          </a:p>
          <a:p>
            <a:pPr marL="0" indent="0" algn="r">
              <a:buNone/>
            </a:pPr>
            <a:r>
              <a:rPr lang="pl-PL" dirty="0" smtClean="0"/>
              <a:t>Raduj się w Nim serce moje całe,</a:t>
            </a:r>
          </a:p>
          <a:p>
            <a:pPr marL="0" indent="0" algn="r">
              <a:buNone/>
            </a:pPr>
            <a:r>
              <a:rPr lang="pl-PL" dirty="0" smtClean="0"/>
              <a:t>Boś na to przez Niego wybrana,</a:t>
            </a:r>
          </a:p>
          <a:p>
            <a:pPr marL="0" indent="0" algn="r">
              <a:buNone/>
            </a:pPr>
            <a:r>
              <a:rPr lang="pl-PL" dirty="0" smtClean="0"/>
              <a:t>By szerzyć miłosierdzia Jego chwałę.”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581004402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Jezus powiedział do Siostry Faustyny: 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i="1" dirty="0" smtClean="0"/>
              <a:t>Żądam od ciebie uczynków miłosierdzia, które mają wypływać z miłości ku Mnie. Miłosierdzie masz okazywać zawsze i wszędzie bliźnim, nie możesz się od tego usunąć ani wymówić, ani uniewinnić. Podaję ci trzy sposoby czynienia miłosierdzia bliźnim: pierwszy – </a:t>
            </a:r>
            <a:r>
              <a:rPr lang="pl-PL" sz="2800" b="1" i="1" dirty="0" smtClean="0"/>
              <a:t>czyn</a:t>
            </a:r>
            <a:r>
              <a:rPr lang="pl-PL" sz="2800" i="1" dirty="0" smtClean="0"/>
              <a:t>, drugi – </a:t>
            </a:r>
            <a:r>
              <a:rPr lang="pl-PL" sz="2800" b="1" i="1" dirty="0" smtClean="0"/>
              <a:t>słowo</a:t>
            </a:r>
            <a:r>
              <a:rPr lang="pl-PL" sz="2800" i="1" dirty="0" smtClean="0"/>
              <a:t>, trzeci – </a:t>
            </a:r>
            <a:r>
              <a:rPr lang="pl-PL" sz="2800" b="1" i="1" dirty="0" smtClean="0"/>
              <a:t>modlitwa</a:t>
            </a:r>
            <a:r>
              <a:rPr lang="pl-PL" sz="2800" i="1" dirty="0" smtClean="0"/>
              <a:t>; w tych trzech stopniach zawiera się pełnia miłosierdzia i jest niezbitym dowodem miłości ku Mnie. W ten sposób dusza wysławia i oddaje cześć miłosierdziu Mojemu</a:t>
            </a:r>
            <a:r>
              <a:rPr lang="pl-PL" sz="2800" dirty="0" smtClean="0"/>
              <a:t> (Dz. 742).</a:t>
            </a:r>
            <a:endParaRPr lang="pl-PL" sz="28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type="body" sz="half" idx="2"/>
          </p:nvPr>
        </p:nvSpPr>
        <p:spPr>
          <a:xfrm>
            <a:off x="985432" y="1964804"/>
            <a:ext cx="6241816" cy="2928392"/>
          </a:xfrm>
        </p:spPr>
        <p:txBody>
          <a:bodyPr>
            <a:noAutofit/>
          </a:bodyPr>
          <a:lstStyle/>
          <a:p>
            <a:r>
              <a:rPr lang="pl-PL" sz="2400" dirty="0" smtClean="0"/>
              <a:t>Święta Siostra Faustyna uczy kontemplacji Boga w codzienności, czyli odkrywania Go we własnej duszy i przeżywania z Nim całego swojego życia. </a:t>
            </a:r>
          </a:p>
          <a:p>
            <a:r>
              <a:rPr lang="pl-PL" sz="2400" dirty="0" smtClean="0"/>
              <a:t>W czasach ogromnego lęku, braku poczucia bezpieczeństwa i miłości, Bóg poprzez życie św. Siostry Faustyny przypomniał prawdę o zamieszkiwaniu w duszy ludzkiej.</a:t>
            </a:r>
            <a:endParaRPr lang="pl-PL" sz="2400" dirty="0"/>
          </a:p>
        </p:txBody>
      </p:sp>
      <p:pic>
        <p:nvPicPr>
          <p:cNvPr id="1026" name="Picture 2" descr="Podobny obraz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433" b="433"/>
          <a:stretch>
            <a:fillRect/>
          </a:stretch>
        </p:blipFill>
        <p:spPr bwMode="auto">
          <a:xfrm>
            <a:off x="7594170" y="852629"/>
            <a:ext cx="3425123" cy="507245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960896" y="1016575"/>
            <a:ext cx="5842860" cy="1371600"/>
          </a:xfrm>
        </p:spPr>
        <p:txBody>
          <a:bodyPr/>
          <a:lstStyle/>
          <a:p>
            <a:r>
              <a:rPr lang="pl-PL" sz="3600" b="1" i="1" dirty="0" smtClean="0"/>
              <a:t>Postawa</a:t>
            </a:r>
            <a:r>
              <a:rPr lang="pl-PL" sz="3200" b="1" i="1" dirty="0" smtClean="0"/>
              <a:t> ufności wobec Boga</a:t>
            </a:r>
            <a:endParaRPr lang="pl-PL" b="1" i="1" dirty="0"/>
          </a:p>
        </p:txBody>
      </p:sp>
      <p:pic>
        <p:nvPicPr>
          <p:cNvPr id="6" name="Symbol zastępczy zawartości 5" descr="duchowosc_postawa_ufnosci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9750" y="802037"/>
            <a:ext cx="3934758" cy="5253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>
          <a:xfrm>
            <a:off x="883403" y="2969071"/>
            <a:ext cx="5966847" cy="2858291"/>
          </a:xfrm>
        </p:spPr>
        <p:txBody>
          <a:bodyPr>
            <a:noAutofit/>
          </a:bodyPr>
          <a:lstStyle/>
          <a:p>
            <a:r>
              <a:rPr lang="pl-PL" sz="2000" i="1" dirty="0" smtClean="0"/>
              <a:t>Ufność jest bowiem pierwszą odpowiedzią człowieka na poznawanie i doświadczanie uprzedzającej miłosiernej miłości Boga. </a:t>
            </a:r>
          </a:p>
          <a:p>
            <a:r>
              <a:rPr lang="pl-PL" sz="2000" dirty="0" smtClean="0"/>
              <a:t>Przy rozwijaniu postawy ufności Siostra Faustyna stosowała środki bardzo proste, zwyczajne, dostępne dla każdego, takie jak: rozwój wiary, nadziei, miłości, pokory   i skruchy, czyli cnót warunkujących postawę zawierzenia,   a także praktykę codziennego spełniania woli Bożej nawet w bardzo drobnych sprawach.</a:t>
            </a:r>
            <a:endParaRPr lang="pl-PL" sz="20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dlewnia metali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rganiczny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126</TotalTime>
  <Words>400</Words>
  <Application>Microsoft Office PowerPoint</Application>
  <PresentationFormat>Niestandardowy</PresentationFormat>
  <Paragraphs>30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Organiczny</vt:lpstr>
      <vt:lpstr>Miłosierdzie  Faustyny Kowalskiej</vt:lpstr>
      <vt:lpstr>Faustyna Kowalska- dziewica apostołka Bożego Miłosierdzia</vt:lpstr>
      <vt:lpstr>„Dzienniczek”</vt:lpstr>
      <vt:lpstr>Listy Faustyny Kowalskiej </vt:lpstr>
      <vt:lpstr>Według prywatnych objawień mistycznych świętej Marii Faustyny Kowalskiej do nowych form kultu Miłosierdzia Bożego należą: </vt:lpstr>
      <vt:lpstr>Święta Faustyna głosi:</vt:lpstr>
      <vt:lpstr>Jezus powiedział do Siostry Faustyny: </vt:lpstr>
      <vt:lpstr>Slajd 8</vt:lpstr>
      <vt:lpstr>Postawa ufności wobec Boga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Miłosierdzie Faustyny kowalskiej</dc:title>
  <dc:creator>admin</dc:creator>
  <cp:lastModifiedBy>Marzena</cp:lastModifiedBy>
  <cp:revision>16</cp:revision>
  <dcterms:created xsi:type="dcterms:W3CDTF">2017-04-07T06:24:13Z</dcterms:created>
  <dcterms:modified xsi:type="dcterms:W3CDTF">2017-04-20T10:10:40Z</dcterms:modified>
</cp:coreProperties>
</file>