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28F44A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F6678-CC7C-4531-B5D6-E4883918002A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1CA90-84AC-41A2-B28C-D28759FFA1F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A483-5BD2-4645-9E68-38C1E2EBFE64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A483-5BD2-4645-9E68-38C1E2EBFE64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60EC-7DA4-4987-B4E6-88FC22BE44E1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6C06-BF9B-438C-81E6-1847969C4291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40BE-44FA-449E-9AEE-3359124EE12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slow" advClick="0" advTm="1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6C06-BF9B-438C-81E6-1847969C4291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40BE-44FA-449E-9AEE-3359124EE1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6C06-BF9B-438C-81E6-1847969C4291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40BE-44FA-449E-9AEE-3359124EE1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6C06-BF9B-438C-81E6-1847969C4291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40BE-44FA-449E-9AEE-3359124EE1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6C06-BF9B-438C-81E6-1847969C4291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6040BE-44FA-449E-9AEE-3359124EE1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6C06-BF9B-438C-81E6-1847969C4291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40BE-44FA-449E-9AEE-3359124EE1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6C06-BF9B-438C-81E6-1847969C4291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40BE-44FA-449E-9AEE-3359124EE1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6C06-BF9B-438C-81E6-1847969C4291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40BE-44FA-449E-9AEE-3359124EE1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6C06-BF9B-438C-81E6-1847969C4291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40BE-44FA-449E-9AEE-3359124EE1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6C06-BF9B-438C-81E6-1847969C4291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40BE-44FA-449E-9AEE-3359124EE1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6C06-BF9B-438C-81E6-1847969C4291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40BE-44FA-449E-9AEE-3359124EE1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B16C06-BF9B-438C-81E6-1847969C4291}" type="datetimeFigureOut">
              <a:rPr lang="pl-PL" smtClean="0"/>
              <a:pPr/>
              <a:t>2015-01-20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6040BE-44FA-449E-9AEE-3359124EE12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11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BS2008\redirected$\student229b\Pulpit\Cicha%20noc%20-%20Magda%20Welc,%20kol&#281;dy%20i%20pastora&#322;ki.mp3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Lulaj%C5%BCe,_Jezuniu" TargetMode="External"/><Relationship Id="rId13" Type="http://schemas.openxmlformats.org/officeDocument/2006/relationships/image" Target="../media/image11.gif"/><Relationship Id="rId3" Type="http://schemas.openxmlformats.org/officeDocument/2006/relationships/hyperlink" Target="http://pl.wikipedia.org/wiki/Anio%C5%82_pasterzom_m%C3%B3wi%C5%82" TargetMode="External"/><Relationship Id="rId7" Type="http://schemas.openxmlformats.org/officeDocument/2006/relationships/hyperlink" Target="http://pl.wikipedia.org/wiki/Gdy_%C5%9Bliczna_Panna" TargetMode="External"/><Relationship Id="rId12" Type="http://schemas.openxmlformats.org/officeDocument/2006/relationships/hyperlink" Target="http://pl.wikipedia.org/wiki/W%C5%9Br%C3%B3d_nocnej_ciszy" TargetMode="External"/><Relationship Id="rId2" Type="http://schemas.openxmlformats.org/officeDocument/2006/relationships/hyperlink" Target="http://pl.wikipedia.org/wiki/Ach,_ubogi_%C5%BC%C5%82ob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l.wikipedia.org/w/index.php?title=Gdy_si%C4%99_Chrystus_rodzi_(kol%C4%99da)&amp;action=edit&amp;redlink=1" TargetMode="External"/><Relationship Id="rId11" Type="http://schemas.openxmlformats.org/officeDocument/2006/relationships/hyperlink" Target="http://pl.wikipedia.org/wiki/W_%C5%BC%C5%82obie_le%C5%BCy" TargetMode="External"/><Relationship Id="rId5" Type="http://schemas.openxmlformats.org/officeDocument/2006/relationships/hyperlink" Target="http://pl.wikipedia.org/wiki/Dzisiaj_w_Betlejem" TargetMode="External"/><Relationship Id="rId10" Type="http://schemas.openxmlformats.org/officeDocument/2006/relationships/hyperlink" Target="http://pl.wikipedia.org/wiki/Tryumfy_Kr%C3%B3la_Niebieskiego" TargetMode="External"/><Relationship Id="rId4" Type="http://schemas.openxmlformats.org/officeDocument/2006/relationships/hyperlink" Target="http://pl.wikipedia.org/wiki/Pie%C5%9B%C5%84_o_Narodzeniu_Pa%C5%84skim" TargetMode="External"/><Relationship Id="rId9" Type="http://schemas.openxmlformats.org/officeDocument/2006/relationships/hyperlink" Target="http://pl.wikipedia.org/wiki/Przybie%C5%BCeli_do_Betleje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M%C4%85k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l.wikipedia.org/wiki/Wigilia_Bo%C5%BCego_Narodzenia" TargetMode="External"/><Relationship Id="rId4" Type="http://schemas.openxmlformats.org/officeDocument/2006/relationships/hyperlink" Target="http://pl.wikipedia.org/wiki/Dro%C5%BCd%C5%BC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l.wikipedia.org/wiki/XVIII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Bo%C5%BCe_Narodzenie" TargetMode="External"/><Relationship Id="rId2" Type="http://schemas.openxmlformats.org/officeDocument/2006/relationships/hyperlink" Target="http://pl.wikipedia.org/wiki/Adwen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agia-swiat.web21.pl/wp-content/uploads/2014/09/67292773_30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pl/url?q=http://www.gbpzarnowiec.home.pl/&amp;sa=U&amp;ei=8I2JVOH1MoyrUYLTg-AP&amp;ved=0CDUQ9QEwEA&amp;usg=AFQjCNE9vuQRjd3vD6mMUz_ITcpjm-Ur3Q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Stany_Zjednoczone" TargetMode="External"/><Relationship Id="rId2" Type="http://schemas.openxmlformats.org/officeDocument/2006/relationships/hyperlink" Target="http://pl.wikipedia.org/wiki/Angli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Las" TargetMode="External"/><Relationship Id="rId2" Type="http://schemas.openxmlformats.org/officeDocument/2006/relationships/hyperlink" Target="http://pl.wikipedia.org/wiki/Wigilia_Bo%C5%BCego_Narodzeni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pl.wikipedia.org/wiki/Adwent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458200" cy="122237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„Nasza choinka”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3786190"/>
            <a:ext cx="6400800" cy="1752600"/>
          </a:xfrm>
        </p:spPr>
        <p:txBody>
          <a:bodyPr>
            <a:noAutofit/>
          </a:bodyPr>
          <a:lstStyle/>
          <a:p>
            <a:r>
              <a:rPr lang="pl-PL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 to jest CHOINKA ?</a:t>
            </a:r>
            <a:endParaRPr lang="pl-PL" sz="5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Kolęda</a:t>
            </a:r>
            <a:r>
              <a:rPr lang="pl-PL" sz="2400" dirty="0" smtClean="0"/>
              <a:t> to pieśń religijna nawiązująca do okoliczności narodzenia Chrystusa, pochodząca z tradycji ludowej, niekiedy tworzona przez wybitnych poetów (Karpiński, Lenartowicz) </a:t>
            </a:r>
            <a:br>
              <a:rPr lang="pl-PL" sz="2400" dirty="0" smtClean="0"/>
            </a:br>
            <a:r>
              <a:rPr lang="pl-PL" sz="2400" dirty="0" smtClean="0"/>
              <a:t>i kompozytorów (Nowowiejski, Lutosławski). W liturgii Kościoła katolickiego kolędy wykonuje się od pasterki do święta Chrztu Pańskiego (niedziela po 6 stycznia), a dopuszcza się ich śpiewanie do święta Ofiarowania Pańskiego (2 lutego).</a:t>
            </a:r>
            <a:endParaRPr lang="pl-PL" sz="2400" dirty="0"/>
          </a:p>
        </p:txBody>
      </p:sp>
      <p:pic>
        <p:nvPicPr>
          <p:cNvPr id="5" name="bgImage" descr="http://tmp5.glitery.pl/text/351/109/5-glitery_pl--618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85728"/>
            <a:ext cx="5395939" cy="22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icha noc - Magda Welc, kolędy i pastorał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71670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785786" y="428604"/>
          <a:ext cx="7429552" cy="6215082"/>
        </p:xfrm>
        <a:graphic>
          <a:graphicData uri="http://schemas.openxmlformats.org/presentationml/2006/ole">
            <p:oleObj spid="_x0000_s1026" name="Dokument" r:id="rId3" imgW="5772458" imgH="5579216" progId="Word.Document.12">
              <p:embed/>
            </p:oleObj>
          </a:graphicData>
        </a:graphic>
      </p:graphicFrame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54292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Polskie kolędy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Ach, ubogi żłobie"/>
              </a:rPr>
              <a:t>Ach, ubogi żłobie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Anioł pasterzom mówił"/>
              </a:rPr>
              <a:t>Anioł pasterzom mówił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Pieśń o Narodzeniu Pańskim"/>
              </a:rPr>
              <a:t>Bóg się rodzi, moc truchleje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Dzisiaj w Betlejem"/>
              </a:rPr>
              <a:t>Dzisiaj w Betlejem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 tooltip="Gdy się Chrystus rodzi (kolęda) (strona nie istnieje)"/>
              </a:rPr>
              <a:t>Gdy się Chrystus rodzi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Gdy śliczna Panna"/>
              </a:rPr>
              <a:t>Gdy śliczna Panna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 tooltip="Lulajże, Jezuniu"/>
              </a:rPr>
              <a:t>LulajżeJezuniu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 tooltip="Przybieżeli do Betlejem"/>
              </a:rPr>
              <a:t>Przybieżeli do Betlejem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Tryumfy Króla Niebieskiego"/>
              </a:rPr>
              <a:t>Tryumfy Króla Niebieskiego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W żłobie leży"/>
              </a:rPr>
              <a:t>W żłobie leży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12" tooltip="Wśród nocnej ciszy"/>
              </a:rPr>
              <a:t>Wśród nocnej ciszy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rc_mi" descr="https://dobieszczyzna.edupage.org/files/aniolki.gi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868" y="1214422"/>
            <a:ext cx="533878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merlin.pl/Koledy-W-Wykonaniu-Dzieci_Soliton,images_big,20,SCD04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4"/>
            <a:ext cx="557216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3714752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Opłatek</a:t>
            </a:r>
            <a:r>
              <a:rPr lang="pl-PL" sz="4000" dirty="0" smtClean="0">
                <a:solidFill>
                  <a:srgbClr val="FF0000"/>
                </a:solidFill>
              </a:rPr>
              <a:t>  – bardzo cienki biały płatek chlebowy, przaśny , wypiekany z białej </a:t>
            </a:r>
            <a:r>
              <a:rPr lang="pl-PL" sz="4000" dirty="0" smtClean="0">
                <a:solidFill>
                  <a:srgbClr val="FF0000"/>
                </a:solidFill>
                <a:hlinkClick r:id="rId3" tooltip="Mąka"/>
              </a:rPr>
              <a:t>mąki</a:t>
            </a:r>
            <a:r>
              <a:rPr lang="pl-PL" sz="4000" dirty="0" smtClean="0">
                <a:solidFill>
                  <a:srgbClr val="FF0000"/>
                </a:solidFill>
              </a:rPr>
              <a:t> i wody bez dodatku </a:t>
            </a:r>
            <a:r>
              <a:rPr lang="pl-PL" sz="4000" dirty="0" smtClean="0">
                <a:solidFill>
                  <a:srgbClr val="FF0000"/>
                </a:solidFill>
                <a:hlinkClick r:id="rId4" tooltip="Drożdże"/>
              </a:rPr>
              <a:t>drożdży</a:t>
            </a:r>
            <a:r>
              <a:rPr lang="pl-PL" sz="4000" dirty="0" smtClean="0">
                <a:solidFill>
                  <a:srgbClr val="FF0000"/>
                </a:solidFill>
              </a:rPr>
              <a:t>, którym dzielą się chrześcijanie, zgromadzeni przy stole </a:t>
            </a:r>
            <a:r>
              <a:rPr lang="pl-PL" sz="4000" dirty="0" smtClean="0">
                <a:solidFill>
                  <a:srgbClr val="FF0000"/>
                </a:solidFill>
                <a:hlinkClick r:id="rId5" tooltip="Wigilia Bożego Narodzenia"/>
              </a:rPr>
              <a:t>wigilijnym</a:t>
            </a:r>
            <a:r>
              <a:rPr lang="pl-PL" sz="4000" dirty="0" smtClean="0">
                <a:solidFill>
                  <a:srgbClr val="FF0000"/>
                </a:solidFill>
              </a:rPr>
              <a:t>, składając sobie życzenia</a:t>
            </a:r>
            <a:endParaRPr lang="pl-PL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6296052" cy="40862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928794" y="642918"/>
            <a:ext cx="5715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Zwyczaj łamania cienkiego opłatka z mąki pszennej i wody pojawił się w Polsce pod koniec </a:t>
            </a:r>
            <a:r>
              <a:rPr lang="pl-PL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tooltip="XVIII"/>
              </a:rPr>
              <a:t>XVIII</a:t>
            </a:r>
            <a:r>
              <a:rPr lang="pl-PL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w. i tutaj przetrwał. Szczególnego znaczenia nabierał w niektórych okresach historycznych, np. podczas zaborów</a:t>
            </a:r>
            <a:endParaRPr lang="pl-PL" dirty="0"/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5841" name="Obraz 3" descr="7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643314"/>
            <a:ext cx="2333625" cy="244792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214678" y="1285860"/>
            <a:ext cx="364333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Oprócz białego opłatka, przeznaczonego na komunikanty i do łamania się podczas wigilii, wypieka się również kolorowy, przeznaczony dla zwierząt domowych i bydła. Na Śląsku znany jest tzw. "</a:t>
            </a:r>
            <a:r>
              <a:rPr lang="pl-PL" sz="20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radośnik</a:t>
            </a:r>
            <a:r>
              <a:rPr lang="pl-P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", czyli opłatek posmarowany miodem, dawany dzieciom.</a:t>
            </a:r>
            <a:endParaRPr lang="pl-PL" sz="2000" dirty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ts1.mm.bing.net/th?&amp;id=HN.608053965178408139&amp;w=300&amp;h=300&amp;c=0&amp;pid=1.9&amp;rs=0&amp;p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43577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http://ts1.mm.bing.net/th?&amp;id=HN.608050739659014772&amp;w=300&amp;h=300&amp;c=0&amp;pid=1.9&amp;rs=0&amp;p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86124"/>
            <a:ext cx="4657728" cy="281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00100" y="1428736"/>
            <a:ext cx="6000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 potocznym znaczeniu </a:t>
            </a:r>
            <a:r>
              <a:rPr lang="pl-PL" sz="28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opłatek</a:t>
            </a:r>
            <a:r>
              <a:rPr lang="pl-PL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zwany inaczej </a:t>
            </a:r>
            <a:r>
              <a:rPr lang="pl-PL" sz="28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spotkaniem opłatkowym</a:t>
            </a:r>
            <a:r>
              <a:rPr lang="pl-PL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oznacza rodzaj spotkania organizowanego w zakładach pracy, wspólnotach oraz instytucjach w okresie </a:t>
            </a:r>
            <a:r>
              <a:rPr lang="pl-PL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tooltip="Adwent"/>
              </a:rPr>
              <a:t>Adwentu</a:t>
            </a:r>
            <a:r>
              <a:rPr lang="pl-PL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lub </a:t>
            </a:r>
            <a:r>
              <a:rPr lang="pl-PL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 tooltip="Boże Narodzenie"/>
              </a:rPr>
              <a:t>Bożego Narodzenia</a:t>
            </a:r>
            <a:r>
              <a:rPr lang="pl-PL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połączonego z łamaniem się opłatkiem i składaniem życzeń</a:t>
            </a:r>
            <a:endParaRPr lang="pl-PL" sz="2800" dirty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„OŚWIETLONA CHOINKA”</a:t>
            </a:r>
            <a:endParaRPr lang="pl-PL" dirty="0"/>
          </a:p>
        </p:txBody>
      </p:sp>
      <p:pic>
        <p:nvPicPr>
          <p:cNvPr id="4" name="irc_mi" descr="http://www.kozaczek.pl/img/c/123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6846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u.i.wp.pl/?k=MzQxODkxMjMsMjA3NDIz&amp;f=swie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5007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www.amazonki.slask.pl/wp-content/uploads/2013/12/bild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643734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images.slideplayer.pl/2/826921/slides/slide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5761355" cy="432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8458200" cy="12223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Historia kartek świątecznych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\\SBS2008\redirected$\student252b\Pulpit\histora kartek świątecznych macie k i igor\inde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57019" y="1706259"/>
            <a:ext cx="3329824" cy="3937319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57158" y="1928802"/>
            <a:ext cx="50720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Chociaż wysyłamy coraz mniej kartek tradycyjnych, sam zwyczaj rozsyłania świątecznych pocztówek nie zanikł całkowicie.</a:t>
            </a:r>
          </a:p>
          <a:p>
            <a:r>
              <a:rPr lang="pl-PL" dirty="0" smtClean="0"/>
              <a:t>Zmienił się tylko sposób, w jaki przesyłamy sobie życzenia. Elektroniczne kartki są coraz bardziej popularne,</a:t>
            </a:r>
          </a:p>
          <a:p>
            <a:r>
              <a:rPr lang="pl-PL" dirty="0" smtClean="0"/>
              <a:t> podobnie </a:t>
            </a:r>
            <a:r>
              <a:rPr lang="pl-PL" dirty="0" err="1" smtClean="0"/>
              <a:t>smsy</a:t>
            </a:r>
            <a:r>
              <a:rPr lang="pl-PL" dirty="0" smtClean="0"/>
              <a:t> i </a:t>
            </a:r>
            <a:r>
              <a:rPr lang="pl-PL" dirty="0" err="1" smtClean="0"/>
              <a:t>mmsy</a:t>
            </a:r>
            <a:r>
              <a:rPr lang="pl-PL" dirty="0" smtClean="0"/>
              <a:t>. Jednak wciąż wielu uważa, że nie ma lepszego sposobu na wysłanie życzeń noworocznych i </a:t>
            </a:r>
          </a:p>
          <a:p>
            <a:r>
              <a:rPr lang="pl-PL" dirty="0" smtClean="0"/>
              <a:t>bożonarodzeniowych niż wrzucenie do </a:t>
            </a:r>
          </a:p>
          <a:p>
            <a:r>
              <a:rPr lang="pl-PL" dirty="0" smtClean="0"/>
              <a:t>skrzynki na listy ręcznie wypisanej pocztówki.</a:t>
            </a:r>
            <a:endParaRPr lang="pl-PL" dirty="0"/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\\SBS2008\redirected$\student252b\Pulpit\histora kartek świątecznych macie k i igor\S53CACES89PCABEB0APCAHSY9Q2CAHA43K4CAFAS9LVCAHXGB8MCA0WODR4CAJYQ28ZCA4NRL6XCAMEIJO3CAN2LUUPCAMWSA0ACAK48A2FCAK7EP5LCAQVGHA2CA0CYSP2CAX6IQJLCATXXQF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85860"/>
            <a:ext cx="4143384" cy="457203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15716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Chociaż mało kto o tym wie, już ponad 50 lat temu udowodniono, że to nie Anglicy mają pierwszeństwo </a:t>
            </a:r>
          </a:p>
          <a:p>
            <a:r>
              <a:rPr lang="pl-PL" dirty="0" smtClean="0"/>
              <a:t>w kartkach świątecznych, ale Szkoci. Chociaż w pierwszej połowie XIX wieku w Szkocji nie obchodzono jeszcze </a:t>
            </a:r>
          </a:p>
          <a:p>
            <a:r>
              <a:rPr lang="pl-PL" dirty="0" smtClean="0"/>
              <a:t>Bożego Narodzenia, dowiedziono, że pierwszą kartkę świąteczną zaprojektowano właśnie tu. Jej autorem był Thomas </a:t>
            </a:r>
            <a:r>
              <a:rPr lang="pl-PL" dirty="0" err="1" smtClean="0"/>
              <a:t>Sturrock</a:t>
            </a:r>
            <a:r>
              <a:rPr lang="pl-PL" dirty="0" smtClean="0"/>
              <a:t>, </a:t>
            </a:r>
          </a:p>
          <a:p>
            <a:r>
              <a:rPr lang="pl-PL" dirty="0" smtClean="0"/>
              <a:t>zainspirowany "projektem"... sklepikarza.</a:t>
            </a:r>
            <a:endParaRPr lang="pl-PL" dirty="0"/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\\SBS2008\redirected$\student252b\Pulpit\histora kartek świątecznych macie k i igor\X2PCAL5YQHZCA9QFVQBCAAAVXEICALK0LB3CAJOR53YCARM8QOOCAZZ0YPVCA4MC9S3CAI56C1XCAWYT80RCAVW5EFFCAO1975TCAUJ0VDBCAH571HWCADYIS5CCAB6R9KOCA09CP39CARLC1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00108"/>
            <a:ext cx="3130550" cy="242889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14282" y="1714488"/>
            <a:ext cx="55007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Boże Narodzenie to bardzo wesołe i zarazem najbardziej ekscytujące święto. Jest to niezwykły czas, który</a:t>
            </a:r>
          </a:p>
          <a:p>
            <a:r>
              <a:rPr lang="pl-PL" dirty="0" smtClean="0"/>
              <a:t> ma szczególny charakter nie tylko w naszym kraju, ale i w innych miejscach na świecie. Jest on pełen ciepła, </a:t>
            </a:r>
          </a:p>
          <a:p>
            <a:r>
              <a:rPr lang="pl-PL" dirty="0" smtClean="0"/>
              <a:t>optymizmu, wiary w pomyślną przyszłość i nadziei na lepsze jutro. Jest to również czas magiczny, przepojony cudowną </a:t>
            </a:r>
          </a:p>
          <a:p>
            <a:r>
              <a:rPr lang="pl-PL" dirty="0" smtClean="0"/>
              <a:t>atmosferą, gdy chcemy się dzielić tym, co najcenniejsze – radością, miłością, przyjaźnią, szczęściem z naszymi bliskimi.</a:t>
            </a:r>
            <a:endParaRPr lang="pl-PL" dirty="0"/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\\SBS2008\redirected$\student252b\Pulpit\histora kartek świątecznych macie k i igor\QLRCA96QLWFCAZL1NVOCAG2WXV5CALD0MQ7CA26OX2YCAUTK9LOCAR94A3ECARU4295CA2DAK5ECA9J9D8WCAKREPPXCAVUDA15CA369Q9KCAFJJA5LCA3YK8GICAK82BQ7CAUHL6AYCAP6PFO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14488"/>
            <a:ext cx="4429156" cy="423884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2643182"/>
            <a:ext cx="4286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Obecnie nikt nie wyobraża sobie jakichkolwiek świąt, urodzin, imienin - bez wysłania bliskiej osobie kartki z życzenia </a:t>
            </a:r>
            <a:br>
              <a:rPr lang="pl-PL" dirty="0" smtClean="0"/>
            </a:br>
            <a:r>
              <a:rPr lang="pl-PL" dirty="0" smtClean="0"/>
              <a:t>Postęp techniczny zaszedł tak dalece, iż obecnie możliwym stało się wysyłanie kartek poprzez Internet, tzw. e-kartek.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\\SBS2008\redirected$\student252b\Pulpit\histora kartek świątecznych macie k i igor\CTECAZ2BQ56CA8HJ2PGCAAAU53MCAS2O0EHCALJ3SXUCAM7EV0ICAMWUQE1CAUNK5V1CATU7H2VCAP1VUB2CAC8WGP6CAC6P8Q9CA0A4H65CAHB3BUVCA6QPDL6CA96RSZTCAN8JMW9CACXFPR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50"/>
            <a:ext cx="9144000" cy="6878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 Wykonali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       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             Igor Szewczyk i Maciej </a:t>
            </a:r>
            <a:r>
              <a:rPr lang="pl-PL" dirty="0" err="1" smtClean="0"/>
              <a:t>Kobyłt</a:t>
            </a:r>
            <a:endParaRPr lang="pl-PL" dirty="0"/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CZYM SIĘ RÓŻNI CHOINKA PRAWDZIWA OD SZTUCZNEJ ?</a:t>
            </a:r>
            <a:endParaRPr lang="pl-PL" dirty="0"/>
          </a:p>
        </p:txBody>
      </p:sp>
      <p:pic>
        <p:nvPicPr>
          <p:cNvPr id="5" name="Symbol zastępczy zawartości 4" descr="http://ts3.mm.bing.net/th?id=HN.608027937684128521&amp;pid=1.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ymbol zastępczy zawartości 5" descr="http://www.wessi.linuxpl.info/biblioteka/wp-content/uploads/2011/12/choinka_z_ozdobami_na_sniegu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00241"/>
            <a:ext cx="49291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8000" i="1" dirty="0" smtClean="0">
                <a:latin typeface="Blackadder ITC" pitchFamily="82" charset="0"/>
              </a:rPr>
              <a:t>Wesołych   </a:t>
            </a:r>
            <a:r>
              <a:rPr lang="pl-PL" sz="8000" i="1" dirty="0" smtClean="0">
                <a:latin typeface="AR DELANEY" pitchFamily="2" charset="0"/>
              </a:rPr>
              <a:t>świąt</a:t>
            </a:r>
            <a:endParaRPr lang="pl-PL" sz="8000" i="1" dirty="0">
              <a:latin typeface="AR DELANEY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http://magia-swiat.web21.pl/wp-content/uploads/2014/09/67292773_30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857628"/>
            <a:ext cx="3286148" cy="15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2.gstatic.com/images?q=tbn:ANd9GcSib_sUluCW40BH2eRMXBWikwVQOX0xXDSFlV30RxSP4-Y6SEautXUEK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857232"/>
            <a:ext cx="4643470" cy="513424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571480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Dawnymi tradycyjnymi zdobieniami choinkowymi były ciastka, pierniczki (wypiekane często w kształcie serc), orzechy, małe, czerwone tzw. </a:t>
            </a:r>
            <a:r>
              <a:rPr lang="pl-PL" i="1" dirty="0" smtClean="0"/>
              <a:t>rajskie</a:t>
            </a:r>
            <a:r>
              <a:rPr lang="pl-PL" dirty="0" smtClean="0"/>
              <a:t> jabłuszka, własnoręcznie wykonywane w czasie adwentu ozdoby z bibuły, kolorowych papierów, piórek, wydmuszek, słomy i źdźbeł traw, kłosów zbóż itp. Na gałązkach w wieczór wigilijny zapalano świeczki i tzw. </a:t>
            </a:r>
            <a:r>
              <a:rPr lang="pl-PL" i="1" dirty="0" smtClean="0"/>
              <a:t>zimne ognie</a:t>
            </a:r>
            <a:r>
              <a:rPr lang="pl-PL" dirty="0" smtClean="0"/>
              <a:t>. Współcześnie, w zależności od kraju, ubiera się je nieco inaczej. Dekoruje się choinkę bombkami, cukierkami, papierowymi ozdobami (jak dawniej), srebrnymi i złotymi włosami anielskimi. W większości krajów drzewko ubiera wspólnie cała rodzina w dzień wigilijny. W krajach znajdujących się pod wpływem tradycji </a:t>
            </a:r>
            <a:r>
              <a:rPr lang="pl-PL" dirty="0" smtClean="0">
                <a:hlinkClick r:id="rId2" action="ppaction://hlinkfile" tooltip="Anglia"/>
              </a:rPr>
              <a:t>angielskiej</a:t>
            </a:r>
            <a:r>
              <a:rPr lang="pl-PL" dirty="0" smtClean="0"/>
              <a:t> i </a:t>
            </a:r>
            <a:r>
              <a:rPr lang="pl-PL" dirty="0" smtClean="0">
                <a:hlinkClick r:id="rId3" action="ppaction://hlinkfile" tooltip="Stany Zjednoczone"/>
              </a:rPr>
              <a:t>amerykańskiej</a:t>
            </a:r>
            <a:r>
              <a:rPr lang="pl-PL" dirty="0" smtClean="0"/>
              <a:t> drzewko ubiera się wcześniej</a:t>
            </a:r>
            <a:endParaRPr lang="pl-PL" dirty="0"/>
          </a:p>
        </p:txBody>
      </p:sp>
      <p:pic>
        <p:nvPicPr>
          <p:cNvPr id="1026" name="Picture 2" descr="http://ts1.mm.bing.net/th?&amp;id=HN.607988574312858289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714752"/>
            <a:ext cx="2857500" cy="28479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Dawniej na wsiach przyniesienie choinki do domu miało cechy kradzieży obrzędowej: gospodarz rankiem w </a:t>
            </a:r>
            <a:r>
              <a:rPr lang="pl-PL" dirty="0" smtClean="0">
                <a:hlinkClick r:id="rId2" action="ppaction://hlinkfile" tooltip="Wigilia Bożego Narodzenia"/>
              </a:rPr>
              <a:t>Wigilię</a:t>
            </a:r>
            <a:r>
              <a:rPr lang="pl-PL" dirty="0" smtClean="0"/>
              <a:t> udawał się do </a:t>
            </a:r>
            <a:r>
              <a:rPr lang="pl-PL" dirty="0" smtClean="0">
                <a:hlinkClick r:id="rId3" action="ppaction://hlinkfile" tooltip="Las"/>
              </a:rPr>
              <a:t>lasu</a:t>
            </a:r>
            <a:r>
              <a:rPr lang="pl-PL" dirty="0" smtClean="0"/>
              <a:t>, a wyniesiona z niego choinka czy gałęzie, "ukradzione" innemu światu, za jaki postrzegany był las, miały przynieść złodziejowi szczęście. Tradycja przynoszenia żywego drzewa do domu być może ma swe korzenie w praktykowanym dawniej stawianiu w czasie </a:t>
            </a:r>
            <a:r>
              <a:rPr lang="pl-PL" dirty="0" smtClean="0">
                <a:hlinkClick r:id="rId4" action="ppaction://hlinkfile" tooltip="Adwent"/>
              </a:rPr>
              <a:t>adwentu</a:t>
            </a:r>
            <a:r>
              <a:rPr lang="pl-PL" dirty="0" smtClean="0"/>
              <a:t> przystrojonego drzewka w przedsionku kościoła</a:t>
            </a:r>
            <a:endParaRPr lang="pl-PL" dirty="0"/>
          </a:p>
        </p:txBody>
      </p:sp>
      <p:pic>
        <p:nvPicPr>
          <p:cNvPr id="20482" name="Picture 2" descr="http://ts1.mm.bing.net/th?&amp;id=HN.608038761013118230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285860"/>
            <a:ext cx="3286148" cy="51346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s1.mm.bing.net/th?&amp;id=HN.608011367708689196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85728"/>
            <a:ext cx="8572561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s1.mm.bing.net/th?&amp;id=HN.608011367708689196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83" y="71438"/>
            <a:ext cx="9277284" cy="6957962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203848" y="3789040"/>
            <a:ext cx="540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Prezentacja wykonana </a:t>
            </a:r>
            <a:br>
              <a:rPr lang="pl-PL" sz="4400" b="1" dirty="0" smtClean="0"/>
            </a:br>
            <a:r>
              <a:rPr lang="pl-PL" sz="4400" b="1" dirty="0" smtClean="0"/>
              <a:t>przez uczniów klasy IV ab</a:t>
            </a:r>
            <a:endParaRPr lang="pl-PL" sz="4400" b="1" dirty="0"/>
          </a:p>
        </p:txBody>
      </p:sp>
    </p:spTree>
  </p:cSld>
  <p:clrMapOvr>
    <a:masterClrMapping/>
  </p:clrMapOvr>
  <p:transition spd="slow" advTm="1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14348" y="785794"/>
            <a:ext cx="792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Stała pod śniegiem panna zielona, </a:t>
            </a:r>
            <a:b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nikt, pr</a:t>
            </a:r>
            <a:r>
              <a:rPr lang="pl-PL" sz="2800" b="1" i="1" u="sng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cz zająca, nie kochał jej. </a:t>
            </a:r>
            <a:b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Nadeszły święta i przyszła do nas, </a:t>
            </a:r>
            <a:b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pachnący gościu  Jak długo zechcesz, z nami pozostań, </a:t>
            </a:r>
            <a:b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niech pachnie tobą domowy kąt. </a:t>
            </a:r>
            <a:b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Wieszając jabłka na twych gałązkach, </a:t>
            </a:r>
            <a:b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800" b="1" i="1" u="sng" dirty="0" smtClean="0">
                <a:solidFill>
                  <a:srgbClr val="FFFF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Życzymy Wszystkim Wesołych Świąt !</a:t>
            </a:r>
            <a:endParaRPr lang="pl-PL" sz="2000" b="1" i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86000" y="1500174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40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Pięknie ubrana pachnie choinka,</a:t>
            </a:r>
            <a:br>
              <a:rPr lang="pl-PL" sz="40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pl-PL" sz="40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przy stole siedzi cała rodzinka</a:t>
            </a:r>
            <a:br>
              <a:rPr lang="pl-PL" sz="40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pl-PL" sz="40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 wszyscy razem życzymy Ci szczerze,</a:t>
            </a:r>
            <a:br>
              <a:rPr lang="pl-PL" sz="40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pl-PL" sz="40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radosnych Świąt w miłości i wierze.</a:t>
            </a:r>
            <a:endParaRPr lang="pl-PL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\\SBS2008\redirected$\student253b\Pulpit\projekt choinka\170213_choinki_latarnia_zima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731" r="6731"/>
          <a:stretch>
            <a:fillRect/>
          </a:stretch>
        </p:blipFill>
        <p:spPr bwMode="auto">
          <a:xfrm>
            <a:off x="1142976" y="714356"/>
            <a:ext cx="6572296" cy="5643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redro.pl/obrazy/400/47765995/choinka-z-szyszek-i-mikola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542928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gthumb35291392-3" descr="&amp;Sacute;wi&amp;eogon;ty Miko&amp;lstrok;aj z choink&amp;aogon; Fotografia Stoc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642942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DZIĘKUJEMY ZA UWAGĘ !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28F44A"/>
                </a:solidFill>
              </a:rPr>
              <a:t>ŻYCZYMY WESOŁYCH ŚWIĄT !</a:t>
            </a:r>
            <a:endParaRPr lang="pl-PL" sz="3200" dirty="0">
              <a:solidFill>
                <a:srgbClr val="28F44A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714876" y="5715016"/>
            <a:ext cx="3863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1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WYKONAŁY: </a:t>
            </a:r>
            <a:endParaRPr kumimoji="0" lang="pl-PL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1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GABRYSIA BEDNAREK I NATALIA SOSIN</a:t>
            </a:r>
            <a:endParaRPr kumimoji="0" lang="pl-PL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693</Words>
  <Application>Microsoft Office PowerPoint</Application>
  <PresentationFormat>Pokaz na ekranie (4:3)</PresentationFormat>
  <Paragraphs>56</Paragraphs>
  <Slides>35</Slides>
  <Notes>3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7" baseType="lpstr">
      <vt:lpstr>Wierzchołek</vt:lpstr>
      <vt:lpstr>Dokument</vt:lpstr>
      <vt:lpstr>„Nasza choinka”</vt:lpstr>
      <vt:lpstr>„OŚWIETLONA CHOINKA”</vt:lpstr>
      <vt:lpstr>CZYM SIĘ RÓŻNI CHOINKA PRAWDZIWA OD SZTUCZNEJ ?</vt:lpstr>
      <vt:lpstr>Slajd 4</vt:lpstr>
      <vt:lpstr>Slajd 5</vt:lpstr>
      <vt:lpstr>Slajd 6</vt:lpstr>
      <vt:lpstr>Slajd 7</vt:lpstr>
      <vt:lpstr>Slajd 8</vt:lpstr>
      <vt:lpstr>DZIĘKUJEMY ZA UWAGĘ !</vt:lpstr>
      <vt:lpstr>Slajd 10</vt:lpstr>
      <vt:lpstr>Slajd 11</vt:lpstr>
      <vt:lpstr>Slajd 12</vt:lpstr>
      <vt:lpstr>Slajd 13</vt:lpstr>
      <vt:lpstr>Opłatek  – bardzo cienki biały płatek chlebowy, przaśny , wypiekany z białej mąki i wody bez dodatku drożdży, którym dzielą się chrześcijanie, zgromadzeni przy stole wigilijnym, składając sobie życzenia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Historia kartek świątecznych</vt:lpstr>
      <vt:lpstr>Slajd 24</vt:lpstr>
      <vt:lpstr>Slajd 25</vt:lpstr>
      <vt:lpstr>Slajd 26</vt:lpstr>
      <vt:lpstr>Slajd 27</vt:lpstr>
      <vt:lpstr>Slajd 28</vt:lpstr>
      <vt:lpstr>                    Wykonali</vt:lpstr>
      <vt:lpstr>Wesołych   świąt</vt:lpstr>
      <vt:lpstr>Slajd 31</vt:lpstr>
      <vt:lpstr>Slajd 32</vt:lpstr>
      <vt:lpstr>Slajd 33</vt:lpstr>
      <vt:lpstr>Slajd 34</vt:lpstr>
      <vt:lpstr>Slajd 35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to jest CHOINKA ?</dc:title>
  <dc:creator>student253b</dc:creator>
  <cp:lastModifiedBy>Admin</cp:lastModifiedBy>
  <cp:revision>16</cp:revision>
  <dcterms:created xsi:type="dcterms:W3CDTF">2014-12-04T11:34:55Z</dcterms:created>
  <dcterms:modified xsi:type="dcterms:W3CDTF">2015-01-20T18:52:31Z</dcterms:modified>
</cp:coreProperties>
</file>